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23" r:id="rId2"/>
    <p:sldId id="503" r:id="rId3"/>
    <p:sldId id="504" r:id="rId4"/>
    <p:sldId id="506" r:id="rId5"/>
    <p:sldId id="526" r:id="rId6"/>
    <p:sldId id="550" r:id="rId7"/>
    <p:sldId id="509" r:id="rId8"/>
    <p:sldId id="510" r:id="rId9"/>
    <p:sldId id="511" r:id="rId10"/>
    <p:sldId id="513" r:id="rId11"/>
    <p:sldId id="515" r:id="rId12"/>
    <p:sldId id="516" r:id="rId13"/>
    <p:sldId id="519" r:id="rId14"/>
    <p:sldId id="520" r:id="rId15"/>
    <p:sldId id="521" r:id="rId16"/>
    <p:sldId id="522" r:id="rId17"/>
    <p:sldId id="523" r:id="rId18"/>
    <p:sldId id="524" r:id="rId19"/>
    <p:sldId id="525" r:id="rId20"/>
    <p:sldId id="564" r:id="rId21"/>
    <p:sldId id="531" r:id="rId22"/>
    <p:sldId id="571" r:id="rId23"/>
    <p:sldId id="528" r:id="rId24"/>
    <p:sldId id="530" r:id="rId25"/>
    <p:sldId id="565" r:id="rId26"/>
    <p:sldId id="562" r:id="rId27"/>
    <p:sldId id="563" r:id="rId28"/>
    <p:sldId id="532" r:id="rId29"/>
    <p:sldId id="534" r:id="rId30"/>
    <p:sldId id="535" r:id="rId31"/>
    <p:sldId id="536" r:id="rId32"/>
    <p:sldId id="537" r:id="rId33"/>
    <p:sldId id="539" r:id="rId34"/>
    <p:sldId id="540" r:id="rId35"/>
    <p:sldId id="541" r:id="rId36"/>
    <p:sldId id="542" r:id="rId37"/>
    <p:sldId id="543" r:id="rId38"/>
    <p:sldId id="545" r:id="rId39"/>
    <p:sldId id="547" r:id="rId40"/>
    <p:sldId id="566" r:id="rId41"/>
    <p:sldId id="567" r:id="rId42"/>
    <p:sldId id="568" r:id="rId43"/>
    <p:sldId id="554" r:id="rId44"/>
    <p:sldId id="555" r:id="rId45"/>
    <p:sldId id="553" r:id="rId46"/>
    <p:sldId id="558" r:id="rId47"/>
    <p:sldId id="552" r:id="rId48"/>
    <p:sldId id="461" r:id="rId49"/>
    <p:sldId id="490" r:id="rId50"/>
    <p:sldId id="468" r:id="rId51"/>
    <p:sldId id="356" r:id="rId52"/>
  </p:sldIdLst>
  <p:sldSz cx="9144000" cy="6858000" type="screen4x3"/>
  <p:notesSz cx="7077075" cy="9004300"/>
  <p:defaultTextStyle>
    <a:defPPr>
      <a:defRPr lang="en-US"/>
    </a:defPPr>
    <a:lvl1pPr algn="l" rtl="0" fontAlgn="base">
      <a:lnSpc>
        <a:spcPct val="110000"/>
      </a:lnSpc>
      <a:spcBef>
        <a:spcPct val="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ct val="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ct val="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ct val="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ct val="0"/>
      </a:spcBef>
      <a:spcAft>
        <a:spcPct val="0"/>
      </a:spcAft>
      <a:buChar char="•"/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3">
          <p15:clr>
            <a:srgbClr val="A4A3A4"/>
          </p15:clr>
        </p15:guide>
        <p15:guide id="2" pos="2892">
          <p15:clr>
            <a:srgbClr val="A4A3A4"/>
          </p15:clr>
        </p15:guide>
        <p15:guide id="3" pos="4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6">
          <p15:clr>
            <a:srgbClr val="A4A3A4"/>
          </p15:clr>
        </p15:guide>
        <p15:guide id="2" pos="22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725A30"/>
    <a:srgbClr val="E1E2BC"/>
    <a:srgbClr val="D8DAC4"/>
    <a:srgbClr val="C5C000"/>
    <a:srgbClr val="404268"/>
    <a:srgbClr val="6699FF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3893" autoAdjust="0"/>
  </p:normalViewPr>
  <p:slideViewPr>
    <p:cSldViewPr snapToGrid="0" showGuides="1">
      <p:cViewPr>
        <p:scale>
          <a:sx n="90" d="100"/>
          <a:sy n="90" d="100"/>
        </p:scale>
        <p:origin x="858" y="-444"/>
      </p:cViewPr>
      <p:guideLst>
        <p:guide orient="horz" pos="1353"/>
        <p:guide pos="2892"/>
        <p:guide pos="460"/>
      </p:guideLst>
    </p:cSldViewPr>
  </p:slideViewPr>
  <p:outlineViewPr>
    <p:cViewPr>
      <p:scale>
        <a:sx n="33" d="100"/>
        <a:sy n="33" d="100"/>
      </p:scale>
      <p:origin x="0" y="-2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0"/>
    </p:cViewPr>
  </p:sorterViewPr>
  <p:notesViewPr>
    <p:cSldViewPr snapToGrid="0" showGuides="1">
      <p:cViewPr>
        <p:scale>
          <a:sx n="100" d="100"/>
          <a:sy n="100" d="100"/>
        </p:scale>
        <p:origin x="-1740" y="738"/>
      </p:cViewPr>
      <p:guideLst>
        <p:guide orient="horz" pos="2836"/>
        <p:guide pos="223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50" tIns="44174" rIns="88350" bIns="44174" numCol="1" anchor="t" anchorCtr="0" compatLnSpc="1">
            <a:prstTxWarp prst="textNoShape">
              <a:avLst/>
            </a:prstTxWarp>
          </a:bodyPr>
          <a:lstStyle>
            <a:lvl1pPr defTabSz="884238"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08438" y="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50" tIns="44174" rIns="88350" bIns="44174" numCol="1" anchor="t" anchorCtr="0" compatLnSpc="1">
            <a:prstTxWarp prst="textNoShape">
              <a:avLst/>
            </a:prstTxWarp>
          </a:bodyPr>
          <a:lstStyle>
            <a:lvl1pPr algn="r" defTabSz="884238"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50" tIns="44174" rIns="88350" bIns="44174" numCol="1" anchor="b" anchorCtr="0" compatLnSpc="1">
            <a:prstTxWarp prst="textNoShape">
              <a:avLst/>
            </a:prstTxWarp>
          </a:bodyPr>
          <a:lstStyle>
            <a:lvl1pPr defTabSz="884238"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08438" y="8553450"/>
            <a:ext cx="3067050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350" tIns="44174" rIns="88350" bIns="44174" numCol="1" anchor="b" anchorCtr="0" compatLnSpc="1">
            <a:prstTxWarp prst="textNoShape">
              <a:avLst/>
            </a:prstTxWarp>
          </a:bodyPr>
          <a:lstStyle>
            <a:lvl1pPr algn="r" defTabSz="884238"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E3932E6E-906E-4A80-8602-351146B96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630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54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025" y="0"/>
            <a:ext cx="30654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90638" y="676275"/>
            <a:ext cx="4500562" cy="3375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275138"/>
            <a:ext cx="5661025" cy="405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53450"/>
            <a:ext cx="30654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699" rIns="91398" bIns="4569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025" y="8553450"/>
            <a:ext cx="30654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98" tIns="45699" rIns="91398" bIns="4569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6FB99967-AB38-44C8-B090-184B45D35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198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55285-63F7-42BA-9165-56C69F7CDB5A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618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</a:t>
            </a:r>
            <a:r>
              <a:rPr lang="en-AU" baseline="0" dirty="0" smtClean="0"/>
              <a:t> places it forms thinly laminated and rarely cross laminated bed, probably representing the extreme margins of the mass flow lobe.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85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Framboidal</a:t>
            </a:r>
            <a:r>
              <a:rPr lang="en-AU" dirty="0" smtClean="0"/>
              <a:t> pyrite showing preference for </a:t>
            </a:r>
            <a:r>
              <a:rPr lang="en-AU" smtClean="0"/>
              <a:t>sandstone laminations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22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20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Point 3 in abstract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34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Point 4 in abstract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82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31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Point 5 in the abstract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71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62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Coincident magnetic anomaly</a:t>
            </a:r>
            <a:r>
              <a:rPr lang="en-AU" baseline="0" dirty="0" smtClean="0"/>
              <a:t> and discrete late time EM conductor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9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AU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E7E88-5788-4DA1-9C5A-92732E1BAE8A}" type="slidenum">
              <a:rPr lang="en-US" smtClean="0"/>
              <a:pPr/>
              <a:t>51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0796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Located in central NSW 110km south of the town of Cobar, 10km east of the </a:t>
            </a:r>
            <a:r>
              <a:rPr lang="en-AU" dirty="0" err="1" smtClean="0"/>
              <a:t>Gilgunnia</a:t>
            </a:r>
            <a:r>
              <a:rPr lang="en-AU" dirty="0" smtClean="0"/>
              <a:t> rest stop of the Kidman highway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56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Mallee Bull is located</a:t>
            </a:r>
            <a:r>
              <a:rPr lang="en-AU" baseline="0" dirty="0" smtClean="0"/>
              <a:t> adjacent the historic four mile goldfield in the central region of the Cobar Super Basin, north of the Walters Range Shelf where the volcanic dominated </a:t>
            </a:r>
            <a:r>
              <a:rPr lang="en-AU" baseline="0" dirty="0" err="1" smtClean="0"/>
              <a:t>Rast</a:t>
            </a:r>
            <a:r>
              <a:rPr lang="en-AU" baseline="0" dirty="0" smtClean="0"/>
              <a:t> and Mount Hope troughs appear to coalesce and mix with </a:t>
            </a:r>
            <a:r>
              <a:rPr lang="en-AU" baseline="0" dirty="0" err="1" smtClean="0"/>
              <a:t>turbiditic</a:t>
            </a:r>
            <a:r>
              <a:rPr lang="en-AU" baseline="0" dirty="0" smtClean="0"/>
              <a:t> sediments of the Cobar </a:t>
            </a:r>
            <a:r>
              <a:rPr lang="en-AU" baseline="0" dirty="0" err="1" smtClean="0"/>
              <a:t>Superbasin</a:t>
            </a:r>
            <a:r>
              <a:rPr lang="en-AU" baseline="0" dirty="0" smtClean="0"/>
              <a:t>. Its proximity to the Wagga to Nymagee lineament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77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Peel mining pegged</a:t>
            </a:r>
            <a:r>
              <a:rPr lang="en-AU" baseline="0" dirty="0" smtClean="0"/>
              <a:t> EL7461 in September 2009 on the basis of the two historic goldfields, geology prospective for “Cobar Style” mineralisation, untested geophysical target and its proximity to the Mayday mine. 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6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2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Shume</a:t>
            </a:r>
            <a:r>
              <a:rPr lang="en-AU" baseline="0" dirty="0" smtClean="0"/>
              <a:t> in outcrop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91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 smtClean="0"/>
              <a:t>Shume</a:t>
            </a:r>
            <a:r>
              <a:rPr lang="en-AU" baseline="0" dirty="0" smtClean="0"/>
              <a:t> </a:t>
            </a:r>
            <a:r>
              <a:rPr lang="en-AU" baseline="0" dirty="0" err="1" smtClean="0"/>
              <a:t>turbidites</a:t>
            </a:r>
            <a:r>
              <a:rPr lang="en-AU" baseline="0" dirty="0" smtClean="0"/>
              <a:t> in core showing graded beds of fine to medium grained sandstones and mudstones, beds up to 2m thick and commonly less than 0.5m.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76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Dewatering structures are common throughout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18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Keep it Dark sandstone, well sorted, super mature, massive quartz </a:t>
            </a:r>
            <a:r>
              <a:rPr lang="en-AU" dirty="0" err="1" smtClean="0"/>
              <a:t>arenite</a:t>
            </a:r>
            <a:r>
              <a:rPr lang="en-AU" dirty="0" smtClean="0"/>
              <a:t> with common white quartz –calcite veins. Ranges in thickness from cm’s to more than 10m and is locally absent. Interpreted as a mass flow deposit sourced from a different providence to that otherwise supplying</a:t>
            </a:r>
            <a:r>
              <a:rPr lang="en-AU" baseline="0" dirty="0" smtClean="0"/>
              <a:t> sediment to the basin.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B99967-AB38-44C8-B090-184B45D3561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44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-12700" y="603250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2D592-52CD-49AA-9B55-AD8FE3414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5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8" name="Rectangle 7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E813D-64EF-4BF7-A6A6-06A208DFA1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5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8" name="Rectangle 7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1588"/>
            <a:ext cx="2187575" cy="60674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363" y="1588"/>
            <a:ext cx="6410325" cy="60674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F7D2-910D-4105-A512-AD74C4BFC5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5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8" name="Rectangle 7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 b="1">
                <a:latin typeface="Calibri" pitchFamily="34" charset="0"/>
                <a:cs typeface="Calibri" pitchFamily="34" charset="0"/>
              </a:defRPr>
            </a:lvl1pPr>
            <a:lvl2pPr>
              <a:defRPr sz="1800">
                <a:latin typeface="Calibri" pitchFamily="34" charset="0"/>
                <a:cs typeface="Calibri" pitchFamily="34" charset="0"/>
              </a:defRPr>
            </a:lvl2pPr>
            <a:lvl3pPr>
              <a:defRPr sz="1600">
                <a:latin typeface="Calibri" pitchFamily="34" charset="0"/>
                <a:cs typeface="Calibri" pitchFamily="34" charset="0"/>
              </a:defRPr>
            </a:lvl3pPr>
            <a:lvl4pPr>
              <a:defRPr sz="1400">
                <a:latin typeface="Calibri" pitchFamily="34" charset="0"/>
                <a:cs typeface="Calibri" pitchFamily="34" charset="0"/>
              </a:defRPr>
            </a:lvl4pPr>
            <a:lvl5pPr>
              <a:defRPr sz="12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1A0A8-C653-46F0-BBF8-CBD1E018C0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5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8" name="Rectangle 7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3DF-2336-48C1-BB67-10BD9FB897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6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9" name="Rectangle 8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5" y="1076325"/>
            <a:ext cx="4175125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9950" y="1076325"/>
            <a:ext cx="4176713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2A1FD-FFDE-48E1-89E5-1B49770683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8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11" name="Rectangle 10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99DC1-9FE8-4A48-B728-F987F0A041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4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7" name="Rectangle 6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42178-C526-42DD-9C0B-EEC2DFECDA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3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6" name="Rectangle 5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799A2-59AC-4AC3-B9AC-2DEBCA838C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6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9" name="Rectangle 8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FDA21-E5D1-433C-A291-3636CEDF6A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8007350" y="6261100"/>
            <a:ext cx="1044575" cy="508000"/>
            <a:chOff x="-2579910" y="-332800"/>
            <a:chExt cx="5602365" cy="2726175"/>
          </a:xfrm>
        </p:grpSpPr>
        <p:pic>
          <p:nvPicPr>
            <p:cNvPr id="6" name="Picture 2" descr="\\TS-FS1\Magnus$\Magnus Company Drive\CLIENTS\Peel Mining\Logos and images\Peel Mining Ltd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/>
            </a:blip>
            <a:srcRect r="39544" b="33262"/>
            <a:stretch/>
          </p:blipFill>
          <p:spPr bwMode="auto">
            <a:xfrm>
              <a:off x="-2579910" y="-332800"/>
              <a:ext cx="5602365" cy="2726175"/>
            </a:xfrm>
            <a:prstGeom prst="roundRect">
              <a:avLst/>
            </a:prstGeom>
            <a:noFill/>
            <a:extLst/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757864" y="1950372"/>
              <a:ext cx="3780319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472865" y="1762947"/>
              <a:ext cx="1549590" cy="44300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lIns="91436" tIns="45718" rIns="91436" bIns="45718"/>
            <a:lstStyle/>
            <a:p>
              <a:pPr>
                <a:tabLst>
                  <a:tab pos="1371600" algn="l"/>
                </a:tabLst>
                <a:defRPr/>
              </a:pPr>
              <a:endParaRPr lang="en-AU"/>
            </a:p>
          </p:txBody>
        </p:sp>
      </p:grpSp>
      <p:sp>
        <p:nvSpPr>
          <p:cNvPr id="9" name="Rectangle 8"/>
          <p:cNvSpPr/>
          <p:nvPr userDrawn="1"/>
        </p:nvSpPr>
        <p:spPr bwMode="auto">
          <a:xfrm>
            <a:off x="-25400" y="0"/>
            <a:ext cx="9180513" cy="8382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36" tIns="45718" rIns="91436" bIns="45718"/>
          <a:lstStyle/>
          <a:p>
            <a:pPr>
              <a:tabLst>
                <a:tab pos="1371600" algn="l"/>
              </a:tabLst>
              <a:defRPr/>
            </a:pPr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4375" y="6473825"/>
            <a:ext cx="21336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8CA8C-59DC-402F-ACA4-60697B00D3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076325"/>
            <a:ext cx="8504238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363" y="1588"/>
            <a:ext cx="6048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FontTx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67475" y="6473825"/>
            <a:ext cx="2133600" cy="2476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CC5E5815-7A4D-4523-A77C-3CC68A270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900" b="1" i="1">
          <a:solidFill>
            <a:schemeClr val="bg1"/>
          </a:solidFill>
          <a:latin typeface="Arial Narrow" pitchFamily="34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2563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500" i="1">
          <a:solidFill>
            <a:srgbClr val="725A30"/>
          </a:solidFill>
          <a:latin typeface="+mn-lt"/>
        </a:defRPr>
      </a:lvl2pPr>
      <a:lvl3pPr marL="989013" indent="-180975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400" i="1">
          <a:solidFill>
            <a:srgbClr val="725A30"/>
          </a:solidFill>
          <a:latin typeface="+mn-lt"/>
        </a:defRPr>
      </a:lvl3pPr>
      <a:lvl4pPr marL="1343025" indent="-174625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000" i="1">
          <a:solidFill>
            <a:srgbClr val="725A30"/>
          </a:solidFill>
          <a:latin typeface="+mn-lt"/>
        </a:defRPr>
      </a:lvl4pPr>
      <a:lvl5pPr marL="1704975" indent="-180975" algn="l" rtl="0" eaLnBrk="0" fontAlgn="base" hangingPunct="0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000" i="1">
          <a:solidFill>
            <a:srgbClr val="725A30"/>
          </a:solidFill>
          <a:latin typeface="+mn-lt"/>
        </a:defRPr>
      </a:lvl5pPr>
      <a:lvl6pPr marL="2162175" indent="-180975" algn="l" rtl="0" fontAlgn="base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000" i="1">
          <a:solidFill>
            <a:srgbClr val="725A30"/>
          </a:solidFill>
          <a:latin typeface="+mn-lt"/>
        </a:defRPr>
      </a:lvl6pPr>
      <a:lvl7pPr marL="2619375" indent="-180975" algn="l" rtl="0" fontAlgn="base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000" i="1">
          <a:solidFill>
            <a:srgbClr val="725A30"/>
          </a:solidFill>
          <a:latin typeface="+mn-lt"/>
        </a:defRPr>
      </a:lvl7pPr>
      <a:lvl8pPr marL="3076575" indent="-180975" algn="l" rtl="0" fontAlgn="base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000" i="1">
          <a:solidFill>
            <a:srgbClr val="725A30"/>
          </a:solidFill>
          <a:latin typeface="+mn-lt"/>
        </a:defRPr>
      </a:lvl8pPr>
      <a:lvl9pPr marL="3533775" indent="-180975" algn="l" rtl="0" fontAlgn="base">
        <a:spcBef>
          <a:spcPct val="20000"/>
        </a:spcBef>
        <a:spcAft>
          <a:spcPct val="0"/>
        </a:spcAft>
        <a:buClr>
          <a:srgbClr val="663300"/>
        </a:buClr>
        <a:buFont typeface="Arial Narrow" pitchFamily="34" charset="0"/>
        <a:buChar char="–"/>
        <a:defRPr sz="2000" i="1">
          <a:solidFill>
            <a:srgbClr val="725A3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914776" y="1660525"/>
            <a:ext cx="4979988" cy="1895475"/>
          </a:xfrm>
        </p:spPr>
        <p:txBody>
          <a:bodyPr/>
          <a:lstStyle/>
          <a:p>
            <a:pPr algn="r" eaLnBrk="1" hangingPunct="1"/>
            <a:r>
              <a:rPr lang="en-AU" sz="3200" b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Mallee Bull Discovery and Exploration in the Central Cobar Basin</a:t>
            </a:r>
          </a:p>
          <a:p>
            <a:pPr algn="r" eaLnBrk="1" hangingPunct="1"/>
            <a:endParaRPr lang="en-US" sz="1000" dirty="0" smtClean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Michael Oates ,Bob Brown &amp; Nathan Chapman </a:t>
            </a:r>
          </a:p>
          <a:p>
            <a:pPr algn="r" eaLnBrk="1" hangingPunct="1"/>
            <a:endParaRPr lang="en-US" sz="1000" dirty="0" smtClean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Mines and Wines 2013</a:t>
            </a:r>
            <a:endParaRPr lang="en-US" sz="900" dirty="0" smtClean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sz="900" dirty="0" smtClean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(Image: DDH1 drilling at </a:t>
            </a:r>
            <a:r>
              <a:rPr lang="en-US" sz="1600" dirty="0" err="1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Mallee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Bull)</a:t>
            </a:r>
          </a:p>
          <a:p>
            <a:pPr algn="r" eaLnBrk="1" hangingPunct="1"/>
            <a:endParaRPr lang="en-US" sz="1600" dirty="0" smtClean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dirty="0" smtClean="0">
              <a:solidFill>
                <a:srgbClr val="725A3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sz="2800" dirty="0" smtClean="0">
              <a:solidFill>
                <a:srgbClr val="725A3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 eaLnBrk="1" hangingPunct="1"/>
            <a:endParaRPr lang="en-US" dirty="0" smtClean="0">
              <a:solidFill>
                <a:srgbClr val="725A3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3315" name="Picture 12" descr="Peel Mining Ltd.jpg"/>
          <p:cNvPicPr>
            <a:picLocks noChangeAspect="1"/>
          </p:cNvPicPr>
          <p:nvPr/>
        </p:nvPicPr>
        <p:blipFill>
          <a:blip r:embed="rId3" cstate="print"/>
          <a:srcRect l="1678" t="3285"/>
          <a:stretch>
            <a:fillRect/>
          </a:stretch>
        </p:blipFill>
        <p:spPr bwMode="auto">
          <a:xfrm>
            <a:off x="5289550" y="88900"/>
            <a:ext cx="36258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-20638" y="5991037"/>
            <a:ext cx="469327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AU" sz="28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Peel Mining Limited (ASX:PEX)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AU" sz="2400" b="1" i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Mines and Wines – Sept 2013</a:t>
            </a:r>
            <a:endParaRPr lang="en-AU" sz="2400" b="1" i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3317" name="TextBox 17"/>
          <p:cNvSpPr txBox="1">
            <a:spLocks noChangeArrowheads="1"/>
          </p:cNvSpPr>
          <p:nvPr/>
        </p:nvSpPr>
        <p:spPr bwMode="auto">
          <a:xfrm>
            <a:off x="5556250" y="6221413"/>
            <a:ext cx="333851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None/>
            </a:pPr>
            <a:r>
              <a:rPr lang="en-AU" sz="20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www.peelmining.com.au</a:t>
            </a:r>
          </a:p>
        </p:txBody>
      </p:sp>
      <p:pic>
        <p:nvPicPr>
          <p:cNvPr id="1331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663" y="0"/>
            <a:ext cx="4013723" cy="60356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63814"/>
            <a:ext cx="9123363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75796"/>
            <a:ext cx="9144000" cy="210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3136" y="118768"/>
            <a:ext cx="4555944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Dewatering Structures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521311" y="1065229"/>
            <a:ext cx="3481288" cy="5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AU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Sedimentary Dyke</a:t>
            </a:r>
            <a:endParaRPr lang="en-AU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062194" y="4133694"/>
            <a:ext cx="3659172" cy="57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AU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Disrupted  and Rotated beds</a:t>
            </a:r>
            <a:endParaRPr lang="en-AU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26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83" y="871869"/>
            <a:ext cx="7751135" cy="581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73136" y="118768"/>
            <a:ext cx="4555944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Dewatering Structures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9163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7241" y="32692"/>
            <a:ext cx="3796759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Allocthonous</a:t>
            </a: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81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58888" y="3713163"/>
            <a:ext cx="4159250" cy="768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1258888" y="2008483"/>
            <a:ext cx="4159250" cy="768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582652" y="1626669"/>
            <a:ext cx="3561347" cy="3126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/>
            <a:r>
              <a:rPr lang="en-AU" sz="2000" dirty="0" smtClean="0"/>
              <a:t>Felsic </a:t>
            </a:r>
            <a:r>
              <a:rPr lang="en-AU" sz="2000" dirty="0" err="1" smtClean="0"/>
              <a:t>Volcaniclastic</a:t>
            </a:r>
            <a:r>
              <a:rPr lang="en-AU" sz="2000" dirty="0" smtClean="0"/>
              <a:t> sandstone beds</a:t>
            </a:r>
          </a:p>
          <a:p>
            <a:pPr marL="171450" indent="-171450"/>
            <a:r>
              <a:rPr lang="en-AU" sz="2000" dirty="0" smtClean="0"/>
              <a:t>Pebbly Sandstone</a:t>
            </a:r>
          </a:p>
          <a:p>
            <a:pPr marL="171450" indent="-171450"/>
            <a:r>
              <a:rPr lang="en-AU" sz="2000" dirty="0" err="1" smtClean="0"/>
              <a:t>Diamictite</a:t>
            </a:r>
            <a:r>
              <a:rPr lang="en-AU" sz="2000" dirty="0" smtClean="0"/>
              <a:t> with subordinate </a:t>
            </a:r>
            <a:r>
              <a:rPr lang="en-AU" sz="2000" dirty="0" err="1" smtClean="0"/>
              <a:t>bioclastic</a:t>
            </a:r>
            <a:endParaRPr lang="en-AU" sz="2000" dirty="0"/>
          </a:p>
          <a:p>
            <a:pPr>
              <a:buNone/>
            </a:pPr>
            <a:r>
              <a:rPr lang="en-AU" sz="2000" dirty="0" smtClean="0"/>
              <a:t>(Coarse crinoids, </a:t>
            </a:r>
            <a:r>
              <a:rPr lang="en-AU" sz="2000" dirty="0" err="1" smtClean="0"/>
              <a:t>rugose</a:t>
            </a:r>
            <a:r>
              <a:rPr lang="en-AU" sz="2000" dirty="0" smtClean="0"/>
              <a:t> and tabulate corals)</a:t>
            </a:r>
          </a:p>
          <a:p>
            <a:pPr marL="171450" indent="-171450"/>
            <a:r>
              <a:rPr lang="en-AU" sz="2000" dirty="0" err="1" smtClean="0"/>
              <a:t>Micritic</a:t>
            </a:r>
            <a:r>
              <a:rPr lang="en-AU" sz="2000" dirty="0" smtClean="0"/>
              <a:t> Limestone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6387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76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99803" y="145470"/>
            <a:ext cx="4128941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800" dirty="0" err="1" smtClean="0">
                <a:solidFill>
                  <a:schemeClr val="bg1"/>
                </a:solidFill>
              </a:rPr>
              <a:t>Allocthonous</a:t>
            </a:r>
            <a:r>
              <a:rPr lang="en-AU" sz="2800" dirty="0" smtClean="0">
                <a:solidFill>
                  <a:schemeClr val="bg1"/>
                </a:solidFill>
              </a:rPr>
              <a:t> </a:t>
            </a:r>
            <a:r>
              <a:rPr lang="en-AU" sz="2800" dirty="0" err="1" smtClean="0">
                <a:solidFill>
                  <a:schemeClr val="bg1"/>
                </a:solidFill>
              </a:rPr>
              <a:t>Facies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20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 t="8893"/>
          <a:stretch>
            <a:fillRect/>
          </a:stretch>
        </p:blipFill>
        <p:spPr bwMode="auto">
          <a:xfrm>
            <a:off x="0" y="-1588"/>
            <a:ext cx="9144000" cy="2266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81263"/>
            <a:ext cx="9144000" cy="319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15013"/>
            <a:ext cx="9144000" cy="1042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073897" y="1319752"/>
            <a:ext cx="3582185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800" dirty="0" err="1" smtClean="0"/>
              <a:t>Allocthonous</a:t>
            </a:r>
            <a:r>
              <a:rPr lang="en-AU" sz="2800" dirty="0" smtClean="0"/>
              <a:t> </a:t>
            </a:r>
            <a:r>
              <a:rPr lang="en-AU" sz="2800" dirty="0" err="1" smtClean="0"/>
              <a:t>Facies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766657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4338" y="0"/>
            <a:ext cx="3564821" cy="6477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it Dark Sandstone</a:t>
            </a:r>
            <a:endParaRPr lang="en-A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81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35088" y="2770188"/>
            <a:ext cx="4159250" cy="1125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5494338" y="1444159"/>
            <a:ext cx="4128941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1600" dirty="0" smtClean="0"/>
              <a:t>Fine grained, well sorted and massive</a:t>
            </a:r>
          </a:p>
          <a:p>
            <a:pPr>
              <a:buNone/>
            </a:pPr>
            <a:r>
              <a:rPr lang="en-AU" sz="1600" dirty="0" smtClean="0"/>
              <a:t>Quartz </a:t>
            </a:r>
            <a:r>
              <a:rPr lang="en-AU" sz="1600" dirty="0" err="1" smtClean="0"/>
              <a:t>Arenite</a:t>
            </a:r>
            <a:endParaRPr lang="en-AU" sz="1600" dirty="0" smtClean="0"/>
          </a:p>
          <a:p>
            <a:pPr>
              <a:buNone/>
            </a:pPr>
            <a:r>
              <a:rPr lang="en-AU" sz="1600" dirty="0" smtClean="0"/>
              <a:t>Deposition from different province </a:t>
            </a:r>
          </a:p>
          <a:p>
            <a:pPr>
              <a:buNone/>
            </a:pPr>
            <a:r>
              <a:rPr lang="en-AU" sz="1600" dirty="0" smtClean="0"/>
              <a:t>Cm to 10m thick</a:t>
            </a:r>
          </a:p>
          <a:p>
            <a:pPr>
              <a:buNone/>
            </a:pPr>
            <a:r>
              <a:rPr lang="en-AU" sz="1600" dirty="0" smtClean="0"/>
              <a:t>Massive quartz-calcite veins</a:t>
            </a:r>
          </a:p>
          <a:p>
            <a:pPr>
              <a:buNone/>
            </a:pPr>
            <a:r>
              <a:rPr lang="en-AU" sz="1600" dirty="0" smtClean="0"/>
              <a:t>Rare laminated beds</a:t>
            </a:r>
          </a:p>
          <a:p>
            <a:pPr>
              <a:buNone/>
            </a:pPr>
            <a:r>
              <a:rPr lang="en-AU" sz="1600" dirty="0" smtClean="0"/>
              <a:t>Mass flow margins?</a:t>
            </a:r>
          </a:p>
          <a:p>
            <a:pPr>
              <a:buNone/>
            </a:pP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784516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92500"/>
            <a:ext cx="9144000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8768"/>
            <a:ext cx="9144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73136" y="118768"/>
            <a:ext cx="4555944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it Dark Sandstone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915438" y="4420394"/>
            <a:ext cx="4555944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AU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 /Calcite Veins</a:t>
            </a:r>
            <a:endParaRPr lang="en-AU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54169" y="1858757"/>
            <a:ext cx="2200986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AU" sz="18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 to up to 10m thick</a:t>
            </a:r>
            <a:endParaRPr lang="en-AU" sz="1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689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230"/>
            <a:ext cx="91440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11563"/>
            <a:ext cx="9144000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45" y="249230"/>
            <a:ext cx="6048375" cy="646112"/>
          </a:xfrm>
        </p:spPr>
        <p:txBody>
          <a:bodyPr/>
          <a:lstStyle/>
          <a:p>
            <a:r>
              <a:rPr lang="en-AU" dirty="0" smtClean="0"/>
              <a:t>Margins of mass flow lobes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5905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1765" y="74711"/>
            <a:ext cx="4098417" cy="6477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Mallee Bull Formation</a:t>
            </a:r>
            <a:endParaRPr lang="en-A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81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258888" y="84138"/>
            <a:ext cx="4159250" cy="17160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6" name="TextBox 5"/>
          <p:cNvSpPr txBox="1"/>
          <p:nvPr/>
        </p:nvSpPr>
        <p:spPr>
          <a:xfrm>
            <a:off x="5563402" y="1982804"/>
            <a:ext cx="3465095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err="1" smtClean="0"/>
              <a:t>Turbiditic</a:t>
            </a:r>
            <a:r>
              <a:rPr lang="en-AU" sz="1400" dirty="0" smtClean="0"/>
              <a:t> sequence</a:t>
            </a:r>
          </a:p>
          <a:p>
            <a:r>
              <a:rPr lang="en-AU" sz="1400" dirty="0" smtClean="0"/>
              <a:t>Graded, fine to medium grained sandstones to mudstones</a:t>
            </a:r>
          </a:p>
          <a:p>
            <a:r>
              <a:rPr lang="en-AU" sz="1400" dirty="0" smtClean="0"/>
              <a:t>Dewatering structures</a:t>
            </a:r>
          </a:p>
          <a:p>
            <a:r>
              <a:rPr lang="en-AU" sz="1400" dirty="0" smtClean="0"/>
              <a:t>Generally less than 0.5m thick</a:t>
            </a:r>
          </a:p>
          <a:p>
            <a:r>
              <a:rPr lang="en-AU" sz="1400" dirty="0" smtClean="0"/>
              <a:t>Similar detrital composition to </a:t>
            </a:r>
            <a:r>
              <a:rPr lang="en-AU" sz="1400" dirty="0" err="1" smtClean="0"/>
              <a:t>Shume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17558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713"/>
            <a:ext cx="9144000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32175"/>
            <a:ext cx="9144000" cy="332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06457" y="225539"/>
            <a:ext cx="4098417" cy="6477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Mallee Bull Formation</a:t>
            </a:r>
            <a:endParaRPr lang="en-A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436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Mallee Bull Location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667649" cy="5970428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5-Point Star 6"/>
          <p:cNvSpPr/>
          <p:nvPr/>
        </p:nvSpPr>
        <p:spPr>
          <a:xfrm>
            <a:off x="3571868" y="3214686"/>
            <a:ext cx="285752" cy="285752"/>
          </a:xfrm>
          <a:prstGeom prst="star5">
            <a:avLst/>
          </a:prstGeom>
          <a:solidFill>
            <a:srgbClr val="FF0000"/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2489979" y="3214686"/>
            <a:ext cx="1214446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1400" b="1" dirty="0" err="1" smtClean="0">
                <a:latin typeface="Arial" pitchFamily="34" charset="0"/>
                <a:cs typeface="Arial" pitchFamily="34" charset="0"/>
              </a:rPr>
              <a:t>Mallee</a:t>
            </a:r>
            <a:r>
              <a:rPr lang="en-AU" sz="1400" b="1" dirty="0" smtClean="0">
                <a:latin typeface="Arial" pitchFamily="34" charset="0"/>
                <a:cs typeface="Arial" pitchFamily="34" charset="0"/>
              </a:rPr>
              <a:t> Bull</a:t>
            </a:r>
            <a:endParaRPr lang="en-AU" sz="1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112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420" y="0"/>
            <a:ext cx="3755073" cy="640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Mineralisation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81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58888" y="1811338"/>
            <a:ext cx="4159250" cy="3579812"/>
          </a:xfrm>
          <a:prstGeom prst="rect">
            <a:avLst/>
          </a:prstGeom>
          <a:noFill/>
          <a:ln w="317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1258888" y="3856038"/>
            <a:ext cx="4159250" cy="15351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3" name="TextBox 2"/>
          <p:cNvSpPr txBox="1"/>
          <p:nvPr/>
        </p:nvSpPr>
        <p:spPr>
          <a:xfrm>
            <a:off x="5418138" y="1150070"/>
            <a:ext cx="372586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 smtClean="0"/>
          </a:p>
          <a:p>
            <a:r>
              <a:rPr lang="en-AU" sz="1400" dirty="0" smtClean="0"/>
              <a:t>Mineralisation is essentially </a:t>
            </a:r>
            <a:r>
              <a:rPr lang="en-AU" sz="1400" dirty="0" err="1" smtClean="0"/>
              <a:t>stratabound</a:t>
            </a:r>
            <a:r>
              <a:rPr lang="en-AU" sz="1400" dirty="0" smtClean="0"/>
              <a:t> and hosted by </a:t>
            </a:r>
            <a:r>
              <a:rPr lang="en-AU" sz="1400" dirty="0" err="1" smtClean="0"/>
              <a:t>turbiditic</a:t>
            </a:r>
            <a:r>
              <a:rPr lang="en-AU" sz="1400" dirty="0" smtClean="0"/>
              <a:t> sedimentary rocks with significant </a:t>
            </a:r>
            <a:r>
              <a:rPr lang="en-AU" sz="1400" dirty="0" err="1" smtClean="0"/>
              <a:t>allocthonous</a:t>
            </a:r>
            <a:r>
              <a:rPr lang="en-AU" sz="1400" dirty="0" smtClean="0"/>
              <a:t> felsic </a:t>
            </a:r>
            <a:r>
              <a:rPr lang="en-AU" sz="1400" dirty="0" err="1" smtClean="0"/>
              <a:t>volcanics</a:t>
            </a:r>
            <a:r>
              <a:rPr lang="en-AU" sz="1400" dirty="0" smtClean="0"/>
              <a:t> and limestone</a:t>
            </a:r>
          </a:p>
          <a:p>
            <a:endParaRPr lang="en-AU" sz="1400" dirty="0"/>
          </a:p>
          <a:p>
            <a:r>
              <a:rPr lang="en-AU" sz="1400" dirty="0" smtClean="0"/>
              <a:t>Mineralisation occurs as massive sulphide lenses, broad disseminations and a copper-rich stringer zone</a:t>
            </a:r>
          </a:p>
          <a:p>
            <a:endParaRPr lang="en-AU" sz="1400" dirty="0"/>
          </a:p>
          <a:p>
            <a:r>
              <a:rPr lang="en-AU" sz="1400" dirty="0" smtClean="0"/>
              <a:t>Mineralisation surrounded by </a:t>
            </a:r>
            <a:r>
              <a:rPr lang="en-AU" sz="1400" dirty="0" err="1" smtClean="0"/>
              <a:t>pyrrhotite</a:t>
            </a:r>
            <a:r>
              <a:rPr lang="en-AU" sz="1400" dirty="0" smtClean="0"/>
              <a:t> halo giving magnetic signature</a:t>
            </a:r>
          </a:p>
          <a:p>
            <a:endParaRPr lang="en-AU" sz="1400" dirty="0"/>
          </a:p>
          <a:p>
            <a:r>
              <a:rPr lang="en-AU" sz="1400" dirty="0" smtClean="0"/>
              <a:t>Significant mineralisation occurs </a:t>
            </a:r>
            <a:r>
              <a:rPr lang="en-AU" sz="1400" dirty="0" err="1" smtClean="0"/>
              <a:t>stratigraphically</a:t>
            </a:r>
            <a:r>
              <a:rPr lang="en-AU" sz="1400" dirty="0" smtClean="0"/>
              <a:t> below Keep it Dark Sandstone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pPr>
              <a:buNone/>
            </a:pPr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9294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/>
          <p:cNvPicPr>
            <a:picLocks noChangeAspect="1" noChangeArrowheads="1"/>
          </p:cNvPicPr>
          <p:nvPr/>
        </p:nvPicPr>
        <p:blipFill>
          <a:blip r:embed="rId2"/>
          <a:srcRect t="3354"/>
          <a:stretch>
            <a:fillRect/>
          </a:stretch>
        </p:blipFill>
        <p:spPr bwMode="auto">
          <a:xfrm>
            <a:off x="367564" y="939800"/>
            <a:ext cx="7602279" cy="562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MINERALISATION AND STRATIGRAPHY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99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3D Flythrough</a:t>
            </a:r>
            <a:endParaRPr lang="en-AU" dirty="0"/>
          </a:p>
        </p:txBody>
      </p:sp>
      <p:pic>
        <p:nvPicPr>
          <p:cNvPr id="5" name="MB_3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1181100"/>
            <a:ext cx="8504238" cy="47831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47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1063" y="647700"/>
            <a:ext cx="4392612" cy="621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MINERALISATION AND STRATIGRAPHY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57225"/>
            <a:ext cx="4384675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743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MINERALISATION AND STRATIGRAPHY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1350"/>
            <a:ext cx="4397375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6625" y="641350"/>
            <a:ext cx="4397375" cy="62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599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Mineralisation Types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3200" dirty="0" smtClean="0"/>
              <a:t>1) Disseminated and Joint Fill Pyrite</a:t>
            </a:r>
          </a:p>
          <a:p>
            <a:r>
              <a:rPr lang="en-AU" sz="3200" dirty="0" smtClean="0"/>
              <a:t>2) Disseminated </a:t>
            </a:r>
            <a:r>
              <a:rPr lang="en-AU" sz="3200" dirty="0" err="1" smtClean="0"/>
              <a:t>Pyrrhotite</a:t>
            </a:r>
            <a:endParaRPr lang="en-AU" sz="3200" dirty="0" smtClean="0"/>
          </a:p>
          <a:p>
            <a:r>
              <a:rPr lang="en-AU" sz="3200" dirty="0" smtClean="0"/>
              <a:t>3) Massive to Semi Massive Sulphide Lenses</a:t>
            </a:r>
          </a:p>
          <a:p>
            <a:r>
              <a:rPr lang="en-AU" sz="3200" dirty="0" smtClean="0"/>
              <a:t>4) Disseminated Mixed Sulphides</a:t>
            </a:r>
          </a:p>
          <a:p>
            <a:r>
              <a:rPr lang="en-AU" sz="3200" dirty="0" smtClean="0"/>
              <a:t>5) Cupriferous Stringer Zone</a:t>
            </a:r>
            <a:endParaRPr lang="en-AU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762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1) Disseminated and Joint –Fill Pyrite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Content Placeholder 4" descr="C:\Backup\Cobar Photos 2\4MRCDD008\1. Mallee Bull Formation\214.1b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0" t="-360" r="4808" b="12450"/>
          <a:stretch/>
        </p:blipFill>
        <p:spPr bwMode="auto">
          <a:xfrm>
            <a:off x="0" y="878337"/>
            <a:ext cx="5328665" cy="43441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Backup\nathan\XL300812\AC1\J2\im5.t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" r="3694"/>
          <a:stretch/>
        </p:blipFill>
        <p:spPr bwMode="auto">
          <a:xfrm>
            <a:off x="5015061" y="2857966"/>
            <a:ext cx="4029478" cy="3222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8335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2) Disseminated </a:t>
            </a:r>
            <a:r>
              <a:rPr lang="en-AU" dirty="0" err="1" smtClean="0"/>
              <a:t>Pyrrhotite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1871330"/>
            <a:ext cx="8633111" cy="39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2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Massive to Semi Massive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2" name="TextBox 4"/>
          <p:cNvSpPr txBox="1">
            <a:spLocks noChangeArrowheads="1"/>
          </p:cNvSpPr>
          <p:nvPr/>
        </p:nvSpPr>
        <p:spPr bwMode="auto">
          <a:xfrm>
            <a:off x="520700" y="811213"/>
            <a:ext cx="6734408" cy="151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sz="1400" dirty="0">
                <a:latin typeface="Calibri" pitchFamily="34" charset="0"/>
              </a:rPr>
              <a:t>	- </a:t>
            </a:r>
            <a:r>
              <a:rPr lang="en-AU" sz="1400" dirty="0" smtClean="0">
                <a:latin typeface="Calibri" pitchFamily="34" charset="0"/>
              </a:rPr>
              <a:t>massive and replacement textured Pyrite and </a:t>
            </a:r>
            <a:r>
              <a:rPr lang="en-AU" sz="1400" dirty="0" err="1" smtClean="0">
                <a:latin typeface="Calibri" pitchFamily="34" charset="0"/>
              </a:rPr>
              <a:t>Pyrrhotite</a:t>
            </a:r>
            <a:endParaRPr lang="en-AU" sz="1400" dirty="0" smtClean="0">
              <a:latin typeface="Calibri" pitchFamily="34" charset="0"/>
            </a:endParaRPr>
          </a:p>
          <a:p>
            <a:pPr>
              <a:buNone/>
            </a:pPr>
            <a:r>
              <a:rPr lang="en-AU" sz="1400" dirty="0" smtClean="0">
                <a:latin typeface="Calibri" pitchFamily="34" charset="0"/>
              </a:rPr>
              <a:t>	- Single or multiple stacked lenses up to 10m</a:t>
            </a:r>
            <a:endParaRPr lang="en-AU" sz="1400" dirty="0">
              <a:latin typeface="Calibri" pitchFamily="34" charset="0"/>
            </a:endParaRP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- minor to trace chalcopyrite, </a:t>
            </a:r>
            <a:r>
              <a:rPr lang="en-AU" sz="1400" dirty="0" err="1">
                <a:latin typeface="Calibri" pitchFamily="34" charset="0"/>
              </a:rPr>
              <a:t>arsenopyrite</a:t>
            </a:r>
            <a:r>
              <a:rPr lang="en-AU" sz="1400" dirty="0">
                <a:latin typeface="Calibri" pitchFamily="34" charset="0"/>
              </a:rPr>
              <a:t>, </a:t>
            </a:r>
            <a:r>
              <a:rPr lang="en-AU" sz="1400" dirty="0" err="1">
                <a:latin typeface="Calibri" pitchFamily="34" charset="0"/>
              </a:rPr>
              <a:t>sphalerite</a:t>
            </a:r>
            <a:r>
              <a:rPr lang="en-AU" sz="1400" dirty="0">
                <a:latin typeface="Calibri" pitchFamily="34" charset="0"/>
              </a:rPr>
              <a:t>, galena, rare </a:t>
            </a:r>
            <a:r>
              <a:rPr lang="en-AU" sz="1400" dirty="0" err="1">
                <a:latin typeface="Calibri" pitchFamily="34" charset="0"/>
              </a:rPr>
              <a:t>cassiterite</a:t>
            </a:r>
            <a:endParaRPr lang="en-AU" sz="1400" dirty="0">
              <a:latin typeface="Calibri" pitchFamily="34" charset="0"/>
            </a:endParaRP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- anomalous Cu-</a:t>
            </a:r>
            <a:r>
              <a:rPr lang="en-AU" sz="1400" dirty="0" err="1">
                <a:latin typeface="Calibri" pitchFamily="34" charset="0"/>
              </a:rPr>
              <a:t>Pb</a:t>
            </a:r>
            <a:r>
              <a:rPr lang="en-AU" sz="1400" dirty="0">
                <a:latin typeface="Calibri" pitchFamily="34" charset="0"/>
              </a:rPr>
              <a:t>-Zn-Au-Ag-As</a:t>
            </a: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- sharp to gradational boundaries</a:t>
            </a: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- locally grade into stringer or disseminated styles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8564"/>
            <a:ext cx="9144000" cy="413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8363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39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3137" y="2395538"/>
            <a:ext cx="7445626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to Semi Massive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43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Cobar </a:t>
            </a:r>
            <a:r>
              <a:rPr lang="en-AU" dirty="0" err="1" smtClean="0"/>
              <a:t>Superbasin</a:t>
            </a:r>
            <a:r>
              <a:rPr lang="en-AU" dirty="0" smtClean="0"/>
              <a:t> (David 2005)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812"/>
            <a:ext cx="4592637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obar 3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78374" y="900371"/>
            <a:ext cx="3894138" cy="5373035"/>
          </a:xfrm>
          <a:ln w="6350">
            <a:solidFill>
              <a:schemeClr val="tx1"/>
            </a:solidFill>
          </a:ln>
        </p:spPr>
      </p:pic>
      <p:sp>
        <p:nvSpPr>
          <p:cNvPr id="3" name="5-Point Star 2"/>
          <p:cNvSpPr/>
          <p:nvPr/>
        </p:nvSpPr>
        <p:spPr bwMode="auto">
          <a:xfrm>
            <a:off x="2581280" y="4536831"/>
            <a:ext cx="192066" cy="181570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71600" algn="l"/>
              </a:tabLst>
            </a:pPr>
            <a:endParaRPr kumimoji="0" lang="en-A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6485472" y="3969488"/>
            <a:ext cx="239971" cy="223283"/>
          </a:xfrm>
          <a:prstGeom prst="star5">
            <a:avLst/>
          </a:prstGeom>
          <a:solidFill>
            <a:srgbClr val="FFFF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71600" algn="l"/>
              </a:tabLst>
            </a:pPr>
            <a:endParaRPr kumimoji="0" lang="en-A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934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71788"/>
            <a:ext cx="914400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63" y="4924425"/>
            <a:ext cx="90757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to Semi Massive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21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25500"/>
            <a:ext cx="9144000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Massive to Semi Massive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4234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"/>
          <p:cNvSpPr txBox="1">
            <a:spLocks noChangeArrowheads="1"/>
          </p:cNvSpPr>
          <p:nvPr/>
        </p:nvSpPr>
        <p:spPr bwMode="auto">
          <a:xfrm>
            <a:off x="0" y="816777"/>
            <a:ext cx="8529899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AU" sz="1400" dirty="0">
                <a:latin typeface="Calibri" pitchFamily="34" charset="0"/>
              </a:rPr>
              <a:t>	- </a:t>
            </a:r>
            <a:r>
              <a:rPr lang="en-AU" sz="1400" dirty="0" smtClean="0">
                <a:latin typeface="Calibri" pitchFamily="34" charset="0"/>
              </a:rPr>
              <a:t>bedding and </a:t>
            </a:r>
            <a:r>
              <a:rPr lang="en-AU" sz="1400" dirty="0" err="1" smtClean="0">
                <a:latin typeface="Calibri" pitchFamily="34" charset="0"/>
              </a:rPr>
              <a:t>clast</a:t>
            </a:r>
            <a:r>
              <a:rPr lang="en-AU" sz="1400" dirty="0" smtClean="0">
                <a:latin typeface="Calibri" pitchFamily="34" charset="0"/>
              </a:rPr>
              <a:t> </a:t>
            </a:r>
            <a:r>
              <a:rPr lang="en-AU" sz="1400" dirty="0" smtClean="0">
                <a:latin typeface="Calibri" pitchFamily="34" charset="0"/>
              </a:rPr>
              <a:t>replacement aggregates of </a:t>
            </a:r>
            <a:r>
              <a:rPr lang="en-AU" sz="1400" dirty="0" err="1" smtClean="0">
                <a:latin typeface="Calibri" pitchFamily="34" charset="0"/>
              </a:rPr>
              <a:t>pyrrhotite</a:t>
            </a:r>
            <a:r>
              <a:rPr lang="en-AU" sz="1400" dirty="0">
                <a:latin typeface="Calibri" pitchFamily="34" charset="0"/>
              </a:rPr>
              <a:t>, </a:t>
            </a:r>
            <a:r>
              <a:rPr lang="en-AU" sz="1400" dirty="0" err="1">
                <a:latin typeface="Calibri" pitchFamily="34" charset="0"/>
              </a:rPr>
              <a:t>sphalerite</a:t>
            </a:r>
            <a:r>
              <a:rPr lang="en-AU" sz="1400" dirty="0">
                <a:latin typeface="Calibri" pitchFamily="34" charset="0"/>
              </a:rPr>
              <a:t>, galena, minor pyrite, chalcopyrite</a:t>
            </a: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- anomalous </a:t>
            </a:r>
            <a:r>
              <a:rPr lang="en-AU" sz="1400" dirty="0" err="1" smtClean="0">
                <a:latin typeface="Calibri" pitchFamily="34" charset="0"/>
              </a:rPr>
              <a:t>Pb</a:t>
            </a:r>
            <a:r>
              <a:rPr lang="en-AU" sz="1400" dirty="0" smtClean="0">
                <a:latin typeface="Calibri" pitchFamily="34" charset="0"/>
              </a:rPr>
              <a:t>-Zn-Cu-Ag-As</a:t>
            </a:r>
            <a:endParaRPr lang="en-AU" sz="1400" dirty="0">
              <a:latin typeface="Calibri" pitchFamily="34" charset="0"/>
            </a:endParaRP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- locally mass together to form stringer veins or semi-massive aggregates</a:t>
            </a:r>
          </a:p>
          <a:p>
            <a:pPr>
              <a:buNone/>
            </a:pPr>
            <a:r>
              <a:rPr lang="en-AU" sz="1400" dirty="0">
                <a:latin typeface="Calibri" pitchFamily="34" charset="0"/>
              </a:rPr>
              <a:t>	</a:t>
            </a:r>
            <a:r>
              <a:rPr lang="en-AU" sz="1400" dirty="0" smtClean="0">
                <a:latin typeface="Calibri" pitchFamily="34" charset="0"/>
              </a:rPr>
              <a:t>-laterally </a:t>
            </a:r>
            <a:r>
              <a:rPr lang="en-AU" sz="1400" dirty="0" err="1" smtClean="0">
                <a:latin typeface="Calibri" pitchFamily="34" charset="0"/>
              </a:rPr>
              <a:t>equivelant</a:t>
            </a:r>
            <a:r>
              <a:rPr lang="en-AU" sz="1400" dirty="0" smtClean="0">
                <a:latin typeface="Calibri" pitchFamily="34" charset="0"/>
              </a:rPr>
              <a:t> </a:t>
            </a:r>
            <a:r>
              <a:rPr lang="en-AU" sz="1400" dirty="0" smtClean="0">
                <a:latin typeface="Calibri" pitchFamily="34" charset="0"/>
              </a:rPr>
              <a:t>to and associated with massive sulphide lenses</a:t>
            </a:r>
            <a:endParaRPr lang="en-AU" sz="1400" dirty="0">
              <a:latin typeface="Calibri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Disseminated Mixed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793" y="1821447"/>
            <a:ext cx="7810500" cy="238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6793" y="4280923"/>
            <a:ext cx="7810500" cy="248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437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18946"/>
            <a:ext cx="9144000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18279"/>
            <a:ext cx="9144000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Disseminated Mixed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4755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602" y="848836"/>
            <a:ext cx="7946796" cy="298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371" y="3674163"/>
            <a:ext cx="8531258" cy="26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Disseminated Mixed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0213" y="5786438"/>
            <a:ext cx="6515100" cy="31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1400" dirty="0" smtClean="0">
                <a:solidFill>
                  <a:schemeClr val="bg1"/>
                </a:solidFill>
              </a:rPr>
              <a:t>Local semi massive aggregates of coarse </a:t>
            </a:r>
            <a:r>
              <a:rPr lang="en-AU" sz="1400" dirty="0" err="1" smtClean="0">
                <a:solidFill>
                  <a:schemeClr val="bg1"/>
                </a:solidFill>
              </a:rPr>
              <a:t>inetermixed</a:t>
            </a:r>
            <a:r>
              <a:rPr lang="en-AU" sz="1400" dirty="0" smtClean="0">
                <a:solidFill>
                  <a:schemeClr val="bg1"/>
                </a:solidFill>
              </a:rPr>
              <a:t> </a:t>
            </a:r>
            <a:r>
              <a:rPr lang="en-AU" sz="1400" dirty="0" err="1" smtClean="0">
                <a:solidFill>
                  <a:schemeClr val="bg1"/>
                </a:solidFill>
              </a:rPr>
              <a:t>sphalerite</a:t>
            </a:r>
            <a:r>
              <a:rPr lang="en-AU" sz="1400" dirty="0" smtClean="0">
                <a:solidFill>
                  <a:schemeClr val="bg1"/>
                </a:solidFill>
              </a:rPr>
              <a:t> and galena</a:t>
            </a:r>
            <a:endParaRPr lang="en-A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0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0825"/>
            <a:ext cx="914400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Disseminated Mixed Sulphides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3885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96253" y="811213"/>
            <a:ext cx="8970745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AU" sz="1800" dirty="0">
                <a:latin typeface="Calibri" pitchFamily="34" charset="0"/>
              </a:rPr>
              <a:t>	- </a:t>
            </a:r>
            <a:r>
              <a:rPr lang="en-AU" sz="1800" dirty="0" err="1">
                <a:latin typeface="Calibri" pitchFamily="34" charset="0"/>
              </a:rPr>
              <a:t>pyrrhotite</a:t>
            </a:r>
            <a:r>
              <a:rPr lang="en-AU" sz="1800" dirty="0">
                <a:latin typeface="Calibri" pitchFamily="34" charset="0"/>
              </a:rPr>
              <a:t>, chalcopyrite, trace to minor </a:t>
            </a:r>
            <a:r>
              <a:rPr lang="en-AU" sz="1800" dirty="0" err="1">
                <a:latin typeface="Calibri" pitchFamily="34" charset="0"/>
              </a:rPr>
              <a:t>arsenopyrite</a:t>
            </a:r>
            <a:r>
              <a:rPr lang="en-AU" sz="1800" dirty="0">
                <a:latin typeface="Calibri" pitchFamily="34" charset="0"/>
              </a:rPr>
              <a:t>, galena, </a:t>
            </a:r>
            <a:r>
              <a:rPr lang="en-AU" sz="1800" dirty="0" err="1" smtClean="0">
                <a:latin typeface="Calibri" pitchFamily="34" charset="0"/>
              </a:rPr>
              <a:t>sphalerite</a:t>
            </a:r>
            <a:r>
              <a:rPr lang="en-AU" sz="1800" dirty="0" smtClean="0">
                <a:latin typeface="Calibri" pitchFamily="34" charset="0"/>
              </a:rPr>
              <a:t>, </a:t>
            </a:r>
            <a:r>
              <a:rPr lang="en-AU" sz="1800" dirty="0" err="1" smtClean="0">
                <a:latin typeface="Calibri" pitchFamily="34" charset="0"/>
              </a:rPr>
              <a:t>cassiterite</a:t>
            </a:r>
            <a:r>
              <a:rPr lang="en-AU" sz="1800" dirty="0">
                <a:latin typeface="Calibri" pitchFamily="34" charset="0"/>
              </a:rPr>
              <a:t>, </a:t>
            </a:r>
            <a:r>
              <a:rPr lang="en-AU" sz="1800" dirty="0" err="1">
                <a:latin typeface="Calibri" pitchFamily="34" charset="0"/>
              </a:rPr>
              <a:t>boulangerite</a:t>
            </a:r>
            <a:r>
              <a:rPr lang="en-AU" sz="1800" dirty="0">
                <a:latin typeface="Calibri" pitchFamily="34" charset="0"/>
              </a:rPr>
              <a:t>, gold </a:t>
            </a:r>
          </a:p>
          <a:p>
            <a:pPr>
              <a:buNone/>
            </a:pPr>
            <a:r>
              <a:rPr lang="en-AU" sz="1800" dirty="0">
                <a:latin typeface="Calibri" pitchFamily="34" charset="0"/>
              </a:rPr>
              <a:t>	- anomalous Cu, Ag, Au (in breccia zones), minor </a:t>
            </a:r>
            <a:r>
              <a:rPr lang="en-AU" sz="1800" dirty="0" err="1">
                <a:latin typeface="Calibri" pitchFamily="34" charset="0"/>
              </a:rPr>
              <a:t>Pb</a:t>
            </a:r>
            <a:endParaRPr lang="en-AU" sz="1800" dirty="0">
              <a:latin typeface="Calibri" pitchFamily="34" charset="0"/>
            </a:endParaRPr>
          </a:p>
          <a:p>
            <a:pPr>
              <a:buNone/>
            </a:pPr>
            <a:r>
              <a:rPr lang="en-AU" sz="1800" dirty="0">
                <a:latin typeface="Calibri" pitchFamily="34" charset="0"/>
              </a:rPr>
              <a:t>	- stringer veins locally aggregate to form semi-massive and massive bodies</a:t>
            </a:r>
          </a:p>
          <a:p>
            <a:pPr>
              <a:buNone/>
            </a:pPr>
            <a:r>
              <a:rPr lang="en-AU" sz="1800" dirty="0">
                <a:latin typeface="Calibri" pitchFamily="34" charset="0"/>
              </a:rPr>
              <a:t>	- local quartz-sulphide </a:t>
            </a:r>
            <a:r>
              <a:rPr lang="en-AU" sz="1800" dirty="0" err="1">
                <a:latin typeface="Calibri" pitchFamily="34" charset="0"/>
              </a:rPr>
              <a:t>breccias</a:t>
            </a:r>
            <a:r>
              <a:rPr lang="en-AU" sz="1800" dirty="0">
                <a:latin typeface="Calibri" pitchFamily="34" charset="0"/>
              </a:rPr>
              <a:t> associated with anomalous Au</a:t>
            </a:r>
          </a:p>
          <a:p>
            <a:pPr>
              <a:buNone/>
            </a:pPr>
            <a:r>
              <a:rPr lang="en-AU" sz="1800" dirty="0">
                <a:latin typeface="Calibri" pitchFamily="34" charset="0"/>
              </a:rPr>
              <a:t>	- local disseminated chalcopyrite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00138" y="9048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Cupriferous Stringer Zone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73413"/>
            <a:ext cx="914400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2270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2563"/>
            <a:ext cx="9144000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6819" y="3078785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Cupriferous Stringer Zone</a:t>
            </a:r>
            <a:endParaRPr lang="en-A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7014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67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46757" y="1447948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Cupriferous Stringer Zone</a:t>
            </a:r>
            <a:endParaRPr lang="en-A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405355" y="4530513"/>
            <a:ext cx="6710362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AU" sz="3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Flow </a:t>
            </a:r>
            <a:r>
              <a:rPr lang="en-AU" sz="36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laminae</a:t>
            </a:r>
            <a:r>
              <a:rPr lang="en-AU" sz="3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deformation and remobilisation</a:t>
            </a:r>
            <a:endParaRPr lang="en-AU" sz="3600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707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8213"/>
            <a:ext cx="91440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17863"/>
            <a:ext cx="9144000" cy="31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819" y="62706"/>
            <a:ext cx="6710362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Cupriferous Stringer Zone</a:t>
            </a:r>
            <a:endParaRPr lang="en-A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889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85" y="86429"/>
            <a:ext cx="6048375" cy="646112"/>
          </a:xfrm>
        </p:spPr>
        <p:txBody>
          <a:bodyPr/>
          <a:lstStyle/>
          <a:p>
            <a:r>
              <a:rPr lang="en-AU" dirty="0" smtClean="0"/>
              <a:t>EL7461 pegged Sept 2009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832018"/>
            <a:ext cx="7837790" cy="564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93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398"/>
            <a:ext cx="9068585" cy="240542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0943"/>
            <a:ext cx="9144000" cy="258664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35922" y="1588"/>
            <a:ext cx="6048375" cy="646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Cupriferous Stringer Zone</a:t>
            </a:r>
            <a:endParaRPr lang="en-A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105519" y="3242821"/>
            <a:ext cx="4401556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77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900" b="1" i="1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AU" sz="36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Quartz healed jigsaw breccia</a:t>
            </a:r>
            <a:endParaRPr lang="en-AU" sz="3600" kern="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6933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207" y="917124"/>
            <a:ext cx="9144000" cy="2239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57086"/>
            <a:ext cx="9107587" cy="34691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0273" y="0"/>
            <a:ext cx="224358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3600" dirty="0" smtClean="0">
                <a:solidFill>
                  <a:schemeClr val="bg1"/>
                </a:solidFill>
              </a:rPr>
              <a:t>Alteration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27" y="856643"/>
            <a:ext cx="9049732" cy="34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1600" dirty="0" smtClean="0"/>
              <a:t>sericite alteration of feldspars and </a:t>
            </a:r>
            <a:r>
              <a:rPr lang="en-AU" sz="1600" dirty="0" err="1" smtClean="0"/>
              <a:t>ferromagnesium</a:t>
            </a:r>
            <a:r>
              <a:rPr lang="en-AU" sz="1600" dirty="0" smtClean="0"/>
              <a:t> minerals altered to black </a:t>
            </a:r>
            <a:r>
              <a:rPr lang="en-AU" sz="1600" dirty="0" smtClean="0"/>
              <a:t>(</a:t>
            </a:r>
            <a:r>
              <a:rPr lang="en-AU" sz="1600" dirty="0" smtClean="0"/>
              <a:t>Mg)</a:t>
            </a:r>
            <a:r>
              <a:rPr lang="en-AU" sz="1600" dirty="0" smtClean="0"/>
              <a:t>chlorite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1676883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Silicification</a:t>
            </a:r>
            <a:r>
              <a:rPr lang="en-AU" dirty="0" smtClean="0"/>
              <a:t> and black chlorite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973" y="855877"/>
            <a:ext cx="4689648" cy="2745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20" t="30543" r="185" b="11649"/>
          <a:stretch>
            <a:fillRect/>
          </a:stretch>
        </p:blipFill>
        <p:spPr bwMode="auto">
          <a:xfrm>
            <a:off x="719697" y="3242413"/>
            <a:ext cx="7989470" cy="309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:\Backup\Cobar Photos 2\4MRCDD023\2. 4M Facies\251.2d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0"/>
          <a:stretch/>
        </p:blipFill>
        <p:spPr bwMode="auto">
          <a:xfrm>
            <a:off x="5489717" y="921056"/>
            <a:ext cx="3219450" cy="217995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0024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Exploration History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363" y="647700"/>
            <a:ext cx="7257927" cy="55924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F:\Brovey\Peel\Images\Mallee Bull_images_NV\random photos\Gilgunnia_1103\IMG_4490 (Medium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56857" y="1487830"/>
            <a:ext cx="3232800" cy="4861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F:\Brovey\Peel\Images\Mallee Bull_images_NV\random photos\4 Mile_1105\4 Mile 022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794375" y="71689"/>
            <a:ext cx="3022237" cy="2266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08668" y="5439266"/>
            <a:ext cx="2177592" cy="2616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dirty="0" smtClean="0"/>
              <a:t>Discovered in 1895 producing </a:t>
            </a:r>
            <a:r>
              <a:rPr lang="en-AU" dirty="0" smtClean="0"/>
              <a:t>660g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1308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3" y="1588"/>
            <a:ext cx="8962223" cy="646112"/>
          </a:xfrm>
        </p:spPr>
        <p:txBody>
          <a:bodyPr/>
          <a:lstStyle/>
          <a:p>
            <a:r>
              <a:rPr lang="en-AU" dirty="0" smtClean="0"/>
              <a:t>Testing the bulk mining potential of the gold workings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5" name="Content Placeholder 4" descr="C:\Backup\Cobar Photos 2\4MRCDD010\250.8b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68" y="887270"/>
            <a:ext cx="4401632" cy="318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2276737"/>
            <a:ext cx="4782741" cy="44447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363" y="1031399"/>
            <a:ext cx="4248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RAB and Auger drilling, mapping, rock chip sampling, </a:t>
            </a:r>
            <a:r>
              <a:rPr lang="en-AU" dirty="0" smtClean="0"/>
              <a:t>trenching</a:t>
            </a:r>
          </a:p>
          <a:p>
            <a:r>
              <a:rPr lang="en-AU" dirty="0" smtClean="0"/>
              <a:t>Gold restricted to two Quartz types throughout gold fields</a:t>
            </a:r>
          </a:p>
          <a:p>
            <a:r>
              <a:rPr lang="en-AU" dirty="0" smtClean="0"/>
              <a:t>Bucky quartz – Au, poor in base metals, pale green chlorite</a:t>
            </a:r>
          </a:p>
          <a:p>
            <a:r>
              <a:rPr lang="en-AU" dirty="0" smtClean="0"/>
              <a:t>Laminated quartz, commonly folded – Au + Cu/</a:t>
            </a:r>
            <a:r>
              <a:rPr lang="en-AU" dirty="0" err="1" smtClean="0"/>
              <a:t>Pb</a:t>
            </a:r>
            <a:r>
              <a:rPr lang="en-AU" dirty="0" smtClean="0"/>
              <a:t>/As/Zn signature</a:t>
            </a:r>
          </a:p>
          <a:p>
            <a:r>
              <a:rPr lang="en-AU" dirty="0" smtClean="0"/>
              <a:t>cm to meter thick</a:t>
            </a:r>
          </a:p>
          <a:p>
            <a:r>
              <a:rPr lang="en-AU" dirty="0" smtClean="0"/>
              <a:t>Strike 020, 120 or 150 and thought to be exploiting foliation</a:t>
            </a:r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005634" y="4694549"/>
            <a:ext cx="4062952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1400" dirty="0" smtClean="0"/>
              <a:t>1970 </a:t>
            </a:r>
            <a:r>
              <a:rPr lang="en-AU" sz="1400" dirty="0" err="1" smtClean="0"/>
              <a:t>Milstern</a:t>
            </a:r>
            <a:r>
              <a:rPr lang="en-AU" sz="1400" dirty="0" smtClean="0"/>
              <a:t> Exploration/Mount Hope Minerals</a:t>
            </a:r>
          </a:p>
          <a:p>
            <a:pPr>
              <a:buNone/>
            </a:pPr>
            <a:r>
              <a:rPr lang="en-AU" sz="1400" dirty="0" smtClean="0"/>
              <a:t>1974 </a:t>
            </a:r>
            <a:r>
              <a:rPr lang="en-AU" sz="1400" dirty="0" err="1" smtClean="0"/>
              <a:t>Penzoil</a:t>
            </a:r>
            <a:r>
              <a:rPr lang="en-AU" sz="1400" dirty="0" smtClean="0"/>
              <a:t> of Australia</a:t>
            </a:r>
          </a:p>
          <a:p>
            <a:pPr>
              <a:buNone/>
            </a:pPr>
            <a:r>
              <a:rPr lang="en-AU" sz="1400" dirty="0" smtClean="0"/>
              <a:t>1988 Epoch Mining</a:t>
            </a:r>
          </a:p>
          <a:p>
            <a:pPr>
              <a:buNone/>
            </a:pPr>
            <a:r>
              <a:rPr lang="en-AU" sz="1400" dirty="0" smtClean="0"/>
              <a:t>1996 </a:t>
            </a:r>
            <a:r>
              <a:rPr lang="en-AU" sz="1400" dirty="0" err="1" smtClean="0"/>
              <a:t>Renison</a:t>
            </a:r>
            <a:r>
              <a:rPr lang="en-AU" sz="1400" dirty="0" smtClean="0"/>
              <a:t> Ltd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31836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1976 Union Corporation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Union </a:t>
            </a:r>
            <a:r>
              <a:rPr lang="en-AU" dirty="0" err="1" smtClean="0"/>
              <a:t>corportion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51"/>
            <a:ext cx="9144000" cy="5719097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 bwMode="auto">
          <a:xfrm>
            <a:off x="3704733" y="3553904"/>
            <a:ext cx="188536" cy="188537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6" tIns="45718" rIns="91436" bIns="4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71600" algn="l"/>
              </a:tabLst>
            </a:pPr>
            <a:endParaRPr kumimoji="0" lang="en-A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8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1976 Union Corporation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08" y="859873"/>
            <a:ext cx="7004117" cy="5861602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6632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Newmont 1984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9" y="874245"/>
            <a:ext cx="4137794" cy="5847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obar 3D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78374" y="874245"/>
            <a:ext cx="3894138" cy="5373035"/>
          </a:xfrm>
          <a:ln w="635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92272" y="6052008"/>
            <a:ext cx="904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dirty="0" smtClean="0"/>
              <a:t>David, 2005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498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77964"/>
            <a:ext cx="8318090" cy="655007"/>
          </a:xfrm>
        </p:spPr>
        <p:txBody>
          <a:bodyPr/>
          <a:lstStyle/>
          <a:p>
            <a:r>
              <a:rPr lang="en-US" sz="32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EL7461 </a:t>
            </a:r>
            <a:r>
              <a:rPr lang="en-US" sz="32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pegged </a:t>
            </a:r>
            <a:r>
              <a:rPr lang="en-US" sz="32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as open ground Sept </a:t>
            </a:r>
            <a:r>
              <a:rPr lang="en-US" sz="3200" b="0" dirty="0">
                <a:latin typeface="Calibri" pitchFamily="34" charset="0"/>
                <a:ea typeface="Calibri" pitchFamily="34" charset="0"/>
                <a:cs typeface="Calibri" pitchFamily="34" charset="0"/>
              </a:rPr>
              <a:t>2009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26" y="1069602"/>
            <a:ext cx="4227871" cy="3043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63845" y="4404851"/>
            <a:ext cx="4227871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Local rocks age equivalent to Cobar host</a:t>
            </a:r>
          </a:p>
          <a:p>
            <a:r>
              <a:rPr lang="en-AU" sz="1600" dirty="0" smtClean="0"/>
              <a:t>Untested magnetic anomalies</a:t>
            </a:r>
          </a:p>
          <a:p>
            <a:r>
              <a:rPr lang="en-AU" sz="1600" dirty="0" smtClean="0"/>
              <a:t>8 </a:t>
            </a:r>
            <a:r>
              <a:rPr lang="en-AU" sz="1600" dirty="0" err="1" smtClean="0"/>
              <a:t>kmE</a:t>
            </a:r>
            <a:r>
              <a:rPr lang="en-AU" sz="1600" dirty="0" smtClean="0"/>
              <a:t> of </a:t>
            </a:r>
            <a:r>
              <a:rPr lang="en-US" sz="1600" dirty="0" smtClean="0"/>
              <a:t>May </a:t>
            </a:r>
            <a:r>
              <a:rPr lang="en-US" sz="1600" dirty="0"/>
              <a:t>Day Au-Ag-</a:t>
            </a:r>
            <a:r>
              <a:rPr lang="en-US" sz="1600" dirty="0" err="1"/>
              <a:t>Pb</a:t>
            </a:r>
            <a:r>
              <a:rPr lang="en-US" sz="1600" dirty="0"/>
              <a:t>-Zn-Cu </a:t>
            </a:r>
            <a:r>
              <a:rPr lang="en-US" sz="1600" dirty="0" smtClean="0"/>
              <a:t>deposit</a:t>
            </a:r>
          </a:p>
          <a:p>
            <a:r>
              <a:rPr lang="en-AU" sz="1600" dirty="0" smtClean="0"/>
              <a:t>Deep water and shallow water sediments</a:t>
            </a:r>
          </a:p>
          <a:p>
            <a:r>
              <a:rPr lang="en-AU" sz="1600" dirty="0" smtClean="0"/>
              <a:t>Adjacent historic workings</a:t>
            </a:r>
          </a:p>
          <a:p>
            <a:r>
              <a:rPr lang="en-AU" sz="1600" dirty="0" smtClean="0"/>
              <a:t>Favourable trap site – nose of anticline</a:t>
            </a:r>
          </a:p>
          <a:p>
            <a:r>
              <a:rPr lang="en-AU" sz="1600" dirty="0" smtClean="0"/>
              <a:t>High strain zone</a:t>
            </a:r>
            <a:endParaRPr lang="en-AU" sz="1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8" y="1669677"/>
            <a:ext cx="4217088" cy="4525963"/>
          </a:xfrm>
        </p:spPr>
      </p:pic>
    </p:spTree>
    <p:extLst>
      <p:ext uri="{BB962C8B-B14F-4D97-AF65-F5344CB8AC3E}">
        <p14:creationId xmlns:p14="http://schemas.microsoft.com/office/powerpoint/2010/main" val="201973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63" y="1588"/>
            <a:ext cx="6671808" cy="646112"/>
          </a:xfrm>
        </p:spPr>
        <p:txBody>
          <a:bodyPr/>
          <a:lstStyle/>
          <a:p>
            <a:r>
              <a:rPr lang="en-AU" dirty="0" smtClean="0"/>
              <a:t>Peel Mining VTEM survey December 2010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4189" y="876856"/>
            <a:ext cx="8701467" cy="559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535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25"/>
            <a:ext cx="5937283" cy="6374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5" y="483925"/>
            <a:ext cx="5941148" cy="6377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687" y="0"/>
            <a:ext cx="3008313" cy="6492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Setting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81619" y="4646894"/>
            <a:ext cx="658031" cy="2268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AU" dirty="0"/>
              <a:t>Mallee Bull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36849" y="1451728"/>
            <a:ext cx="30071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 smtClean="0"/>
          </a:p>
          <a:p>
            <a:r>
              <a:rPr lang="en-AU" dirty="0"/>
              <a:t>No obvious surface </a:t>
            </a:r>
            <a:r>
              <a:rPr lang="en-AU" dirty="0" smtClean="0"/>
              <a:t>expression</a:t>
            </a:r>
            <a:endParaRPr lang="en-AU" dirty="0"/>
          </a:p>
          <a:p>
            <a:endParaRPr lang="en-AU" dirty="0" smtClean="0"/>
          </a:p>
          <a:p>
            <a:r>
              <a:rPr lang="en-AU" dirty="0" smtClean="0"/>
              <a:t>Western limb of south plunging anticlinorium</a:t>
            </a:r>
          </a:p>
          <a:p>
            <a:pPr>
              <a:buNone/>
            </a:pPr>
            <a:endParaRPr lang="en-AU" dirty="0" smtClean="0"/>
          </a:p>
          <a:p>
            <a:r>
              <a:rPr lang="en-AU" dirty="0" smtClean="0"/>
              <a:t>Ore body dips steeply to the west</a:t>
            </a:r>
          </a:p>
          <a:p>
            <a:endParaRPr lang="en-AU" dirty="0" smtClean="0"/>
          </a:p>
          <a:p>
            <a:r>
              <a:rPr lang="en-AU" dirty="0" smtClean="0"/>
              <a:t>Mineralisation parallel to sub parallel to bedding</a:t>
            </a:r>
          </a:p>
          <a:p>
            <a:endParaRPr lang="en-AU" dirty="0" smtClean="0"/>
          </a:p>
          <a:p>
            <a:r>
              <a:rPr lang="en-AU" dirty="0" smtClean="0"/>
              <a:t>120m wide , up to 20m thick, 700m deep so far</a:t>
            </a:r>
          </a:p>
          <a:p>
            <a:endParaRPr lang="en-AU" dirty="0" smtClean="0"/>
          </a:p>
          <a:p>
            <a:r>
              <a:rPr lang="en-AU" dirty="0" smtClean="0"/>
              <a:t>Dominant steep axial plane cleavage</a:t>
            </a:r>
          </a:p>
          <a:p>
            <a:endParaRPr lang="en-AU" dirty="0" smtClean="0"/>
          </a:p>
          <a:p>
            <a:r>
              <a:rPr lang="en-AU" dirty="0" smtClean="0"/>
              <a:t>Upright symmetrical folding</a:t>
            </a:r>
          </a:p>
          <a:p>
            <a:endParaRPr lang="en-AU" dirty="0" smtClean="0"/>
          </a:p>
          <a:p>
            <a:r>
              <a:rPr lang="en-AU" dirty="0" smtClean="0"/>
              <a:t>West dipping NNW hanging wall fault</a:t>
            </a:r>
          </a:p>
          <a:p>
            <a:endParaRPr lang="en-AU" dirty="0" smtClean="0"/>
          </a:p>
          <a:p>
            <a:r>
              <a:rPr lang="en-AU" dirty="0" smtClean="0"/>
              <a:t>NNE Fault associated with fluid movement</a:t>
            </a:r>
          </a:p>
          <a:p>
            <a:pPr>
              <a:buNone/>
            </a:pPr>
            <a:endParaRPr lang="en-AU" dirty="0" smtClean="0"/>
          </a:p>
          <a:p>
            <a:r>
              <a:rPr lang="en-AU" dirty="0" smtClean="0"/>
              <a:t>Deposition within dilation zones and porous units</a:t>
            </a:r>
          </a:p>
        </p:txBody>
      </p:sp>
    </p:spTree>
    <p:extLst>
      <p:ext uri="{BB962C8B-B14F-4D97-AF65-F5344CB8AC3E}">
        <p14:creationId xmlns:p14="http://schemas.microsoft.com/office/powerpoint/2010/main" val="30834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21" y="913898"/>
            <a:ext cx="4355691" cy="5831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3" y="913898"/>
            <a:ext cx="4337758" cy="58075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3 Rounds of Drilling before Success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574" y="937710"/>
            <a:ext cx="8504238" cy="4992688"/>
          </a:xfrm>
        </p:spPr>
        <p:txBody>
          <a:bodyPr/>
          <a:lstStyle/>
          <a:p>
            <a:r>
              <a:rPr lang="en-AU" dirty="0" smtClean="0"/>
              <a:t>First round of drilling was RAB down to 60m over anomalies </a:t>
            </a:r>
          </a:p>
          <a:p>
            <a:r>
              <a:rPr lang="en-AU" dirty="0" smtClean="0"/>
              <a:t>Second round of RC drilling encouraging</a:t>
            </a:r>
          </a:p>
          <a:p>
            <a:r>
              <a:rPr lang="en-AU" dirty="0" smtClean="0"/>
              <a:t>DHEM, FLEM and Gyroscopic surveys of drill holes</a:t>
            </a:r>
          </a:p>
          <a:p>
            <a:r>
              <a:rPr lang="en-AU" dirty="0" smtClean="0"/>
              <a:t>Third round of drilling success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E1A0A8-C653-46F0-BBF8-CBD1E018C09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" y="4092931"/>
            <a:ext cx="3605507" cy="2504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34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 descr="Peel Mining Ltd.jpg"/>
          <p:cNvPicPr>
            <a:picLocks noChangeAspect="1"/>
          </p:cNvPicPr>
          <p:nvPr/>
        </p:nvPicPr>
        <p:blipFill>
          <a:blip r:embed="rId3" cstate="print"/>
          <a:srcRect l="1678" t="3285"/>
          <a:stretch>
            <a:fillRect/>
          </a:stretch>
        </p:blipFill>
        <p:spPr bwMode="auto">
          <a:xfrm>
            <a:off x="5289550" y="88900"/>
            <a:ext cx="362585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5"/>
          <p:cNvSpPr txBox="1">
            <a:spLocks noChangeArrowheads="1"/>
          </p:cNvSpPr>
          <p:nvPr/>
        </p:nvSpPr>
        <p:spPr bwMode="auto">
          <a:xfrm>
            <a:off x="4826000" y="2136775"/>
            <a:ext cx="40560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2400" b="1">
                <a:solidFill>
                  <a:srgbClr val="725A3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 more information: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endParaRPr lang="en-AU" sz="2400" b="1">
              <a:solidFill>
                <a:srgbClr val="725A3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Rob Tyson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Managing Director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rtyson@peelmining.com.au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endParaRPr lang="en-AU" sz="1800" b="1">
              <a:solidFill>
                <a:srgbClr val="725A3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Unit 1, 34 Kings Park Road,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West Perth, WA 6005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r>
              <a:rPr lang="en-AU" sz="1800" b="1">
                <a:latin typeface="Calibri" pitchFamily="34" charset="0"/>
                <a:ea typeface="Calibri" pitchFamily="34" charset="0"/>
                <a:cs typeface="Calibri" pitchFamily="34" charset="0"/>
              </a:rPr>
              <a:t>Tel: 08 9382 3955</a:t>
            </a:r>
          </a:p>
          <a:p>
            <a:pPr algn="r">
              <a:spcBef>
                <a:spcPct val="20000"/>
              </a:spcBef>
              <a:buClr>
                <a:srgbClr val="663300"/>
              </a:buClr>
              <a:buFontTx/>
              <a:buNone/>
            </a:pPr>
            <a:endParaRPr lang="en-US" sz="180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9940" name="TextBox 10"/>
          <p:cNvSpPr txBox="1">
            <a:spLocks noChangeArrowheads="1"/>
          </p:cNvSpPr>
          <p:nvPr/>
        </p:nvSpPr>
        <p:spPr bwMode="auto">
          <a:xfrm>
            <a:off x="-20638" y="6175375"/>
            <a:ext cx="4692651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100000"/>
              </a:lnSpc>
              <a:buFontTx/>
              <a:buNone/>
            </a:pPr>
            <a:r>
              <a:rPr lang="en-AU" sz="28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Peel Mining Limited (ASX:PEX)</a:t>
            </a:r>
          </a:p>
        </p:txBody>
      </p:sp>
      <p:sp>
        <p:nvSpPr>
          <p:cNvPr id="39941" name="TextBox 11"/>
          <p:cNvSpPr txBox="1">
            <a:spLocks noChangeArrowheads="1"/>
          </p:cNvSpPr>
          <p:nvPr/>
        </p:nvSpPr>
        <p:spPr bwMode="auto">
          <a:xfrm>
            <a:off x="6234113" y="6221413"/>
            <a:ext cx="30972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None/>
            </a:pPr>
            <a:r>
              <a:rPr lang="en-AU" sz="20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www.peelmining.com.au</a:t>
            </a:r>
          </a:p>
        </p:txBody>
      </p:sp>
      <p:pic>
        <p:nvPicPr>
          <p:cNvPr id="7" name="Picture 6" descr="IMG_23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4591049" cy="60356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1647" y="91440"/>
            <a:ext cx="3203347" cy="6477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A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Stratigraphy</a:t>
            </a:r>
            <a:endParaRPr lang="en-A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4181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8138" y="1253765"/>
            <a:ext cx="3725862" cy="554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Hosted by rocks of the Upper and Lower Amphitheatre </a:t>
            </a:r>
            <a:r>
              <a:rPr lang="en-AU" sz="1400" dirty="0" err="1" smtClean="0"/>
              <a:t>gp</a:t>
            </a:r>
            <a:endParaRPr lang="en-AU" sz="1400" dirty="0" smtClean="0"/>
          </a:p>
          <a:p>
            <a:endParaRPr lang="en-AU" sz="1400" dirty="0"/>
          </a:p>
          <a:p>
            <a:r>
              <a:rPr lang="en-AU" sz="1400" dirty="0" smtClean="0"/>
              <a:t>Upper Amphitheatre Group  - Mallee Bull Formation</a:t>
            </a:r>
          </a:p>
          <a:p>
            <a:endParaRPr lang="en-AU" sz="1400" dirty="0" smtClean="0"/>
          </a:p>
          <a:p>
            <a:r>
              <a:rPr lang="en-AU" sz="1400" dirty="0" smtClean="0"/>
              <a:t>Lower Amphitheatre Group – </a:t>
            </a:r>
            <a:r>
              <a:rPr lang="en-AU" sz="1400" dirty="0" err="1" smtClean="0"/>
              <a:t>Shume</a:t>
            </a:r>
            <a:r>
              <a:rPr lang="en-AU" sz="1400" dirty="0" smtClean="0"/>
              <a:t> Formation</a:t>
            </a:r>
          </a:p>
          <a:p>
            <a:endParaRPr lang="en-AU" sz="1400" dirty="0" smtClean="0"/>
          </a:p>
          <a:p>
            <a:r>
              <a:rPr lang="en-AU" sz="1400" dirty="0" err="1" smtClean="0"/>
              <a:t>Allocthonous</a:t>
            </a:r>
            <a:r>
              <a:rPr lang="en-AU" sz="1400" dirty="0" smtClean="0"/>
              <a:t> Strata separate the two </a:t>
            </a:r>
          </a:p>
          <a:p>
            <a:pPr lvl="1"/>
            <a:r>
              <a:rPr lang="en-AU" sz="1400" dirty="0" smtClean="0"/>
              <a:t>Mallee Bull Formation </a:t>
            </a:r>
            <a:r>
              <a:rPr lang="en-AU" sz="1400" dirty="0" err="1" smtClean="0"/>
              <a:t>Allocthonous</a:t>
            </a:r>
            <a:r>
              <a:rPr lang="en-AU" sz="1400" dirty="0" smtClean="0"/>
              <a:t> </a:t>
            </a:r>
            <a:r>
              <a:rPr lang="en-AU" sz="1400" dirty="0" err="1" smtClean="0"/>
              <a:t>Facies</a:t>
            </a:r>
            <a:r>
              <a:rPr lang="en-AU" sz="1400" dirty="0" smtClean="0"/>
              <a:t> </a:t>
            </a:r>
            <a:endParaRPr lang="en-AU" sz="1400" dirty="0"/>
          </a:p>
          <a:p>
            <a:pPr lvl="1"/>
            <a:r>
              <a:rPr lang="en-AU" sz="1400" dirty="0" err="1" smtClean="0"/>
              <a:t>Shume</a:t>
            </a:r>
            <a:r>
              <a:rPr lang="en-AU" sz="1400" dirty="0" smtClean="0"/>
              <a:t> Formation </a:t>
            </a:r>
            <a:r>
              <a:rPr lang="en-AU" sz="1400" dirty="0" err="1" smtClean="0"/>
              <a:t>Allocthonous</a:t>
            </a:r>
            <a:r>
              <a:rPr lang="en-AU" sz="1400" dirty="0" smtClean="0"/>
              <a:t> </a:t>
            </a:r>
            <a:r>
              <a:rPr lang="en-AU" sz="1400" dirty="0" err="1" smtClean="0"/>
              <a:t>Facies</a:t>
            </a:r>
            <a:endParaRPr lang="en-AU" sz="1400" dirty="0" smtClean="0"/>
          </a:p>
          <a:p>
            <a:pPr lvl="1"/>
            <a:endParaRPr lang="en-AU" sz="1400" dirty="0" smtClean="0"/>
          </a:p>
          <a:p>
            <a:r>
              <a:rPr lang="en-AU" sz="1400" dirty="0" smtClean="0"/>
              <a:t>Quartz </a:t>
            </a:r>
            <a:r>
              <a:rPr lang="en-AU" sz="1400" dirty="0" err="1" smtClean="0"/>
              <a:t>Arenite</a:t>
            </a:r>
            <a:r>
              <a:rPr lang="en-AU" sz="1400" dirty="0" smtClean="0"/>
              <a:t> marks the top of the </a:t>
            </a:r>
            <a:r>
              <a:rPr lang="en-AU" sz="1400" dirty="0" err="1" smtClean="0"/>
              <a:t>Shume</a:t>
            </a:r>
            <a:r>
              <a:rPr lang="en-AU" sz="1400" dirty="0" smtClean="0"/>
              <a:t> Formation</a:t>
            </a:r>
          </a:p>
          <a:p>
            <a:pPr lvl="1"/>
            <a:r>
              <a:rPr lang="en-AU" sz="1400" dirty="0" smtClean="0"/>
              <a:t>Keep it Dark Sandstone Member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endParaRPr lang="en-AU" dirty="0" smtClean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008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181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447675" y="4543425"/>
            <a:ext cx="4970463" cy="2314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5331510" y="113021"/>
            <a:ext cx="408199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3600" dirty="0" err="1" smtClean="0">
                <a:solidFill>
                  <a:schemeClr val="bg1"/>
                </a:solidFill>
              </a:rPr>
              <a:t>Shume</a:t>
            </a:r>
            <a:r>
              <a:rPr lang="en-AU" sz="3600" dirty="0" smtClean="0">
                <a:solidFill>
                  <a:schemeClr val="bg1"/>
                </a:solidFill>
              </a:rPr>
              <a:t> Formation</a:t>
            </a:r>
            <a:endParaRPr lang="en-AU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3402" y="1982804"/>
            <a:ext cx="3465095" cy="220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err="1" smtClean="0"/>
              <a:t>Turbiditic</a:t>
            </a:r>
            <a:r>
              <a:rPr lang="en-AU" sz="1400" dirty="0" smtClean="0"/>
              <a:t> sequence</a:t>
            </a:r>
          </a:p>
          <a:p>
            <a:r>
              <a:rPr lang="en-AU" sz="1400" dirty="0" smtClean="0"/>
              <a:t>Well Bedded, graded </a:t>
            </a:r>
          </a:p>
          <a:p>
            <a:r>
              <a:rPr lang="en-AU" sz="1400" dirty="0" smtClean="0"/>
              <a:t>Fine to medium grained sandstones to mudstones</a:t>
            </a:r>
          </a:p>
          <a:p>
            <a:r>
              <a:rPr lang="en-AU" sz="1400" dirty="0" smtClean="0"/>
              <a:t>Abundant dewatering structures</a:t>
            </a:r>
          </a:p>
          <a:p>
            <a:r>
              <a:rPr lang="en-AU" sz="1400" dirty="0" smtClean="0"/>
              <a:t>Generally less than 0.5m thick up to 2m</a:t>
            </a:r>
          </a:p>
          <a:p>
            <a:r>
              <a:rPr lang="en-AU" sz="1400" dirty="0" smtClean="0"/>
              <a:t>Single well developed cleavage </a:t>
            </a:r>
          </a:p>
          <a:p>
            <a:r>
              <a:rPr lang="en-AU" sz="1400" dirty="0" smtClean="0"/>
              <a:t>Similar detrital composition to Mallee bull formation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672328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22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2024" y="6148061"/>
            <a:ext cx="4117172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400" dirty="0" err="1" smtClean="0"/>
              <a:t>Shume</a:t>
            </a:r>
            <a:r>
              <a:rPr lang="en-AU" sz="2400" dirty="0" smtClean="0"/>
              <a:t> Formation in outcrop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137555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038"/>
            <a:ext cx="914400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3487738"/>
            <a:ext cx="8842375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377896" y="378857"/>
            <a:ext cx="4117172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400" dirty="0" err="1" smtClean="0">
                <a:solidFill>
                  <a:schemeClr val="bg1"/>
                </a:solidFill>
              </a:rPr>
              <a:t>Shume</a:t>
            </a:r>
            <a:r>
              <a:rPr lang="en-AU" sz="2400" dirty="0" smtClean="0">
                <a:solidFill>
                  <a:schemeClr val="bg1"/>
                </a:solidFill>
              </a:rPr>
              <a:t> Formation in core</a:t>
            </a:r>
            <a:endParaRPr lang="en-AU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0593" y="1066312"/>
            <a:ext cx="2863407" cy="467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AU" sz="2400" dirty="0" smtClean="0">
                <a:solidFill>
                  <a:schemeClr val="bg1"/>
                </a:solidFill>
              </a:rPr>
              <a:t>Graded beds &lt; 2m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00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36" tIns="45718" rIns="91436" bIns="4571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>
            <a:tab pos="1371600" algn="l"/>
          </a:tabLst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36" tIns="45718" rIns="91436" bIns="45718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>
            <a:tab pos="1371600" algn="l"/>
          </a:tabLst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26569</TotalTime>
  <Words>1055</Words>
  <Application>Microsoft Office PowerPoint</Application>
  <PresentationFormat>On-screen Show (4:3)</PresentationFormat>
  <Paragraphs>253</Paragraphs>
  <Slides>51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Arial Narrow</vt:lpstr>
      <vt:lpstr>Calibri</vt:lpstr>
      <vt:lpstr>Default Design</vt:lpstr>
      <vt:lpstr>PowerPoint Presentation</vt:lpstr>
      <vt:lpstr>Mallee Bull Location</vt:lpstr>
      <vt:lpstr>Cobar Superbasin (David 2005) </vt:lpstr>
      <vt:lpstr>EL7461 pegged Sept 2009</vt:lpstr>
      <vt:lpstr>Local Setting</vt:lpstr>
      <vt:lpstr>Stratigraphy</vt:lpstr>
      <vt:lpstr>PowerPoint Presentation</vt:lpstr>
      <vt:lpstr>PowerPoint Presentation</vt:lpstr>
      <vt:lpstr>PowerPoint Presentation</vt:lpstr>
      <vt:lpstr>Dewatering Structures</vt:lpstr>
      <vt:lpstr>Dewatering Structures</vt:lpstr>
      <vt:lpstr>Allocthonous Facies</vt:lpstr>
      <vt:lpstr>PowerPoint Presentation</vt:lpstr>
      <vt:lpstr>PowerPoint Presentation</vt:lpstr>
      <vt:lpstr>Keep it Dark Sandstone</vt:lpstr>
      <vt:lpstr>Keep it Dark Sandstone</vt:lpstr>
      <vt:lpstr>Margins of mass flow lobes</vt:lpstr>
      <vt:lpstr>Mallee Bull Formation</vt:lpstr>
      <vt:lpstr>Mallee Bull Formation</vt:lpstr>
      <vt:lpstr>Mineralisation</vt:lpstr>
      <vt:lpstr>MINERALISATION AND STRATIGRAPHY</vt:lpstr>
      <vt:lpstr>3D Flythrough</vt:lpstr>
      <vt:lpstr>MINERALISATION AND STRATIGRAPHY</vt:lpstr>
      <vt:lpstr>MINERALISATION AND STRATIGRAPHY</vt:lpstr>
      <vt:lpstr>Mineralisation Types</vt:lpstr>
      <vt:lpstr>1) Disseminated and Joint –Fill Pyrite</vt:lpstr>
      <vt:lpstr>2) Disseminated Pyrrhotite</vt:lpstr>
      <vt:lpstr>3) Massive to Semi Massive Sulphides</vt:lpstr>
      <vt:lpstr>Massive to Semi Massive Sulphides</vt:lpstr>
      <vt:lpstr>Massive to Semi Massive Sulphides</vt:lpstr>
      <vt:lpstr>Massive to Semi Massive Sulphides</vt:lpstr>
      <vt:lpstr>4) Disseminated Mixed Sulphides</vt:lpstr>
      <vt:lpstr>Disseminated Mixed Sulphides</vt:lpstr>
      <vt:lpstr>Disseminated Mixed Sulphides</vt:lpstr>
      <vt:lpstr>Disseminated Mixed Sulphides</vt:lpstr>
      <vt:lpstr>5) Cupriferous Stringer Zone</vt:lpstr>
      <vt:lpstr>Cupriferous Stringer Zone</vt:lpstr>
      <vt:lpstr>Cupriferous Stringer Zone</vt:lpstr>
      <vt:lpstr>Cupriferous Stringer Zone</vt:lpstr>
      <vt:lpstr>Cupriferous Stringer Zone</vt:lpstr>
      <vt:lpstr>PowerPoint Presentation</vt:lpstr>
      <vt:lpstr>Silicification and black chlorite</vt:lpstr>
      <vt:lpstr>Exploration History</vt:lpstr>
      <vt:lpstr>Testing the bulk mining potential of the gold workings</vt:lpstr>
      <vt:lpstr>1976 Union Corporation</vt:lpstr>
      <vt:lpstr>1976 Union Corporation</vt:lpstr>
      <vt:lpstr>Newmont 1984</vt:lpstr>
      <vt:lpstr>EL7461 pegged as open ground Sept 2009</vt:lpstr>
      <vt:lpstr>Peel Mining VTEM survey December 2010</vt:lpstr>
      <vt:lpstr>3 Rounds of Drilling before Success</vt:lpstr>
      <vt:lpstr>PowerPoint Presentation</vt:lpstr>
    </vt:vector>
  </TitlesOfParts>
  <Company>Ord Street Digital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</dc:creator>
  <cp:lastModifiedBy>moates</cp:lastModifiedBy>
  <cp:revision>1509</cp:revision>
  <dcterms:created xsi:type="dcterms:W3CDTF">2005-03-10T06:36:36Z</dcterms:created>
  <dcterms:modified xsi:type="dcterms:W3CDTF">2013-09-11T22:20:25Z</dcterms:modified>
</cp:coreProperties>
</file>